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97" r:id="rId4"/>
    <p:sldId id="258" r:id="rId5"/>
    <p:sldId id="259" r:id="rId6"/>
    <p:sldId id="260" r:id="rId7"/>
    <p:sldId id="302" r:id="rId8"/>
    <p:sldId id="261" r:id="rId9"/>
    <p:sldId id="262" r:id="rId10"/>
    <p:sldId id="263" r:id="rId11"/>
    <p:sldId id="298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301" r:id="rId40"/>
    <p:sldId id="294" r:id="rId41"/>
    <p:sldId id="296" r:id="rId42"/>
    <p:sldId id="299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82"/>
    <p:restoredTop sz="94667"/>
  </p:normalViewPr>
  <p:slideViewPr>
    <p:cSldViewPr snapToGrid="0" snapToObjects="1">
      <p:cViewPr>
        <p:scale>
          <a:sx n="93" d="100"/>
          <a:sy n="93" d="100"/>
        </p:scale>
        <p:origin x="-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924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4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85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95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56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4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11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71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2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67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6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E8662-1C8D-354B-8973-0D519DE4A0E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3026755-FE25-0540-8256-A057B75092E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29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scrum.com/" TargetMode="External"/><Relationship Id="rId4" Type="http://schemas.openxmlformats.org/officeDocument/2006/relationships/hyperlink" Target="http://www.objectmentor.com/" TargetMode="External"/><Relationship Id="rId5" Type="http://schemas.openxmlformats.org/officeDocument/2006/relationships/hyperlink" Target="http://jeffsutherland.com/" TargetMode="External"/><Relationship Id="rId6" Type="http://schemas.openxmlformats.org/officeDocument/2006/relationships/hyperlink" Target="http://www.controlchaos.com/scrumwp.htm" TargetMode="External"/><Relationship Id="rId7" Type="http://schemas.openxmlformats.org/officeDocument/2006/relationships/hyperlink" Target="http://agilealliance.com/articles/articles/InventingSCRUM.pdf" TargetMode="External"/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mountaingoatsoftware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>
                <a:latin typeface="Times New Roman" charset="0"/>
              </a:rPr>
              <a:t>Agile SCRUM </a:t>
            </a:r>
            <a:r>
              <a:rPr lang="en-US" altLang="en-US" b="1" dirty="0" smtClean="0">
                <a:latin typeface="Times New Roman" charset="0"/>
              </a:rPr>
              <a:t>Methodology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Introduction to scrum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Characteristics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Self-organizing teams</a:t>
            </a:r>
          </a:p>
          <a:p>
            <a:r>
              <a:rPr lang="en-US" altLang="en-US" dirty="0"/>
              <a:t>Product progresses in a series of month-long “sprints”</a:t>
            </a:r>
          </a:p>
          <a:p>
            <a:r>
              <a:rPr lang="en-US" altLang="en-US" dirty="0"/>
              <a:t>Requirements are captured as items in a list of “product backlog”</a:t>
            </a:r>
          </a:p>
          <a:p>
            <a:r>
              <a:rPr lang="en-US" altLang="en-US" dirty="0"/>
              <a:t>No specific engineering practices prescribed</a:t>
            </a:r>
          </a:p>
          <a:p>
            <a:r>
              <a:rPr lang="en-US" altLang="en-US" dirty="0"/>
              <a:t>Uses generative rules to create an agile environment for delivering projects</a:t>
            </a:r>
          </a:p>
          <a:p>
            <a:r>
              <a:rPr lang="en-US" altLang="en-US" dirty="0"/>
              <a:t>One of the “agile processes”</a:t>
            </a:r>
            <a:endParaRPr lang="en-US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SCRUM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WORK?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1579" y="2015732"/>
            <a:ext cx="8378221" cy="389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5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Sprints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>
              <a:lnSpc>
                <a:spcPct val="90000"/>
              </a:lnSpc>
            </a:pPr>
            <a:r>
              <a:rPr lang="en-US" altLang="en-US" dirty="0"/>
              <a:t>Scrum projects make progress in a series of “sprints”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Analogous to XP iterations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Target duration is one month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+/- a week or two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But, a constant duration leads to a better rhythm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Product is designed, coded, and tested during the sprint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3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 changes during the sprint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Plan </a:t>
            </a:r>
            <a:r>
              <a:rPr lang="en-US" altLang="en-US" dirty="0"/>
              <a:t>sprint durations around how long you can commit to keeping change out of the sprint</a:t>
            </a:r>
          </a:p>
          <a:p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855125" y="2132053"/>
            <a:ext cx="5147559" cy="2289476"/>
            <a:chOff x="1058" y="1344"/>
            <a:chExt cx="3693" cy="1763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256" y="2265"/>
              <a:ext cx="1314" cy="842"/>
            </a:xfrm>
            <a:prstGeom prst="bevel">
              <a:avLst>
                <a:gd name="adj" fmla="val 1250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442" y="2424"/>
              <a:ext cx="926" cy="52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3366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mic Sans MS" charset="0"/>
                </a:rPr>
                <a:t>Sprint</a:t>
              </a:r>
            </a:p>
          </p:txBody>
        </p:sp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1058" y="2485"/>
              <a:ext cx="1166" cy="464"/>
            </a:xfrm>
            <a:prstGeom prst="rightArrow">
              <a:avLst>
                <a:gd name="adj1" fmla="val 50000"/>
                <a:gd name="adj2" fmla="val 62823"/>
              </a:avLst>
            </a:prstGeom>
            <a:solidFill>
              <a:srgbClr val="99CCFF"/>
            </a:solidFill>
            <a:ln w="9525">
              <a:solidFill>
                <a:srgbClr val="006CD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ahoma" charset="0"/>
                </a:rPr>
                <a:t>Inputs</a:t>
              </a:r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3585" y="2483"/>
              <a:ext cx="1166" cy="464"/>
            </a:xfrm>
            <a:prstGeom prst="rightArrow">
              <a:avLst>
                <a:gd name="adj1" fmla="val 50000"/>
                <a:gd name="adj2" fmla="val 62823"/>
              </a:avLst>
            </a:prstGeom>
            <a:solidFill>
              <a:srgbClr val="99CCFF"/>
            </a:solidFill>
            <a:ln w="9525">
              <a:solidFill>
                <a:srgbClr val="006CD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ahoma" charset="0"/>
                </a:rPr>
                <a:t>Tested Code</a:t>
              </a: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1402" y="1344"/>
              <a:ext cx="941" cy="703"/>
            </a:xfrm>
            <a:prstGeom prst="lightningBolt">
              <a:avLst/>
            </a:prstGeom>
            <a:solidFill>
              <a:srgbClr val="99CCFF"/>
            </a:solidFill>
            <a:ln w="9525">
              <a:solidFill>
                <a:srgbClr val="006CD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ahoma" charset="0"/>
                </a:rPr>
                <a:t>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17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Scrum Framework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b="1" dirty="0"/>
              <a:t>Roles</a:t>
            </a:r>
            <a:r>
              <a:rPr lang="en-US" altLang="en-US" dirty="0"/>
              <a:t> : Product Owner, </a:t>
            </a:r>
            <a:r>
              <a:rPr lang="en-US" altLang="en-US" dirty="0" err="1"/>
              <a:t>ScrumMaster</a:t>
            </a:r>
            <a:r>
              <a:rPr lang="en-US" altLang="en-US" dirty="0"/>
              <a:t>, Team </a:t>
            </a:r>
          </a:p>
          <a:p>
            <a:r>
              <a:rPr lang="en-US" altLang="en-US" b="1" dirty="0"/>
              <a:t>Ceremonies </a:t>
            </a:r>
            <a:r>
              <a:rPr lang="en-US" altLang="en-US" dirty="0"/>
              <a:t>: Sprint Planning, Sprint Review, Sprint Retrospective, &amp; Daily Scrum Meeting </a:t>
            </a:r>
          </a:p>
          <a:p>
            <a:r>
              <a:rPr lang="en-US" altLang="en-US" b="1" dirty="0"/>
              <a:t>Artifacts </a:t>
            </a:r>
            <a:r>
              <a:rPr lang="en-US" altLang="en-US" dirty="0"/>
              <a:t>: Product Backlog, Sprint Backlog, and Burndown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4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Product Owner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Define the features of the product</a:t>
            </a:r>
          </a:p>
          <a:p>
            <a:r>
              <a:rPr lang="en-US" altLang="en-US" dirty="0"/>
              <a:t>Decide on release date and content</a:t>
            </a:r>
          </a:p>
          <a:p>
            <a:r>
              <a:rPr lang="en-US" altLang="en-US" dirty="0"/>
              <a:t>Be responsible for the profitability of the product (ROI)</a:t>
            </a:r>
          </a:p>
          <a:p>
            <a:r>
              <a:rPr lang="en-US" altLang="en-US" dirty="0"/>
              <a:t>Prioritize features according to market value </a:t>
            </a:r>
          </a:p>
          <a:p>
            <a:r>
              <a:rPr lang="en-US" altLang="en-US" dirty="0"/>
              <a:t>Adjust features and priority every iteration, as needed  </a:t>
            </a:r>
          </a:p>
          <a:p>
            <a:r>
              <a:rPr lang="en-US" altLang="en-US" dirty="0"/>
              <a:t>Accept or reject work results.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Scrum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 anchor="t"/>
          <a:lstStyle/>
          <a:p>
            <a:r>
              <a:rPr lang="en-US" altLang="en-US" dirty="0"/>
              <a:t>Represents management to the project</a:t>
            </a:r>
          </a:p>
          <a:p>
            <a:r>
              <a:rPr lang="en-US" altLang="en-US" dirty="0"/>
              <a:t>Responsible for enacting Scrum values and practices</a:t>
            </a:r>
          </a:p>
          <a:p>
            <a:r>
              <a:rPr lang="en-US" altLang="en-US" dirty="0"/>
              <a:t>Removes impediments </a:t>
            </a:r>
          </a:p>
          <a:p>
            <a:r>
              <a:rPr lang="en-US" altLang="en-US" dirty="0"/>
              <a:t>Ensure that the team is fully functional and productive</a:t>
            </a:r>
          </a:p>
          <a:p>
            <a:r>
              <a:rPr lang="en-US" altLang="en-US" dirty="0"/>
              <a:t>Enable close cooperation across all roles and functions</a:t>
            </a:r>
          </a:p>
          <a:p>
            <a:r>
              <a:rPr lang="en-US" altLang="en-US" dirty="0"/>
              <a:t>Shield the team from external interferences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7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Scrum Team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85000" lnSpcReduction="20000"/>
          </a:bodyPr>
          <a:lstStyle/>
          <a:p>
            <a:r>
              <a:rPr lang="en-US" altLang="en-US" sz="2400" dirty="0"/>
              <a:t>Typically 5-10 people</a:t>
            </a:r>
          </a:p>
          <a:p>
            <a:r>
              <a:rPr lang="en-US" altLang="en-US" sz="2400" dirty="0"/>
              <a:t>Cross-functional</a:t>
            </a:r>
          </a:p>
          <a:p>
            <a:pPr lvl="1"/>
            <a:r>
              <a:rPr lang="en-US" altLang="en-US" sz="2000" dirty="0"/>
              <a:t>QA, Programmers, UI Designers, etc.</a:t>
            </a:r>
          </a:p>
          <a:p>
            <a:r>
              <a:rPr lang="en-US" altLang="en-US" sz="2400" dirty="0"/>
              <a:t>Members should be full-time</a:t>
            </a:r>
          </a:p>
          <a:p>
            <a:pPr lvl="1"/>
            <a:r>
              <a:rPr lang="en-US" altLang="en-US" sz="2000" dirty="0"/>
              <a:t>May be exceptions (e.g., System Admin, etc.)</a:t>
            </a:r>
          </a:p>
          <a:p>
            <a:r>
              <a:rPr lang="en-US" altLang="en-US" sz="2400" dirty="0"/>
              <a:t>Teams are self-organizing</a:t>
            </a:r>
          </a:p>
          <a:p>
            <a:pPr lvl="1"/>
            <a:r>
              <a:rPr lang="en-US" altLang="en-US" sz="2000" dirty="0"/>
              <a:t>What to do if a team self-organizes someone off the team??</a:t>
            </a:r>
          </a:p>
          <a:p>
            <a:pPr lvl="1"/>
            <a:r>
              <a:rPr lang="en-US" altLang="en-US" sz="2000" dirty="0"/>
              <a:t>Ideally, no titles but rarely a possibility</a:t>
            </a:r>
          </a:p>
          <a:p>
            <a:r>
              <a:rPr lang="en-US" altLang="en-US" sz="2400" dirty="0"/>
              <a:t>Membership can change only between sprints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Ceremonies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Sprint Planning Meeting</a:t>
            </a:r>
          </a:p>
          <a:p>
            <a:r>
              <a:rPr lang="en-US" altLang="en-US" dirty="0"/>
              <a:t>Sprint</a:t>
            </a:r>
          </a:p>
          <a:p>
            <a:r>
              <a:rPr lang="en-US" altLang="en-US" dirty="0"/>
              <a:t>Daily Scrum</a:t>
            </a:r>
          </a:p>
          <a:p>
            <a:r>
              <a:rPr lang="en-US" altLang="en-US" dirty="0"/>
              <a:t>Sprint Review </a:t>
            </a:r>
            <a:r>
              <a:rPr lang="en-US" altLang="en-US" dirty="0" smtClean="0"/>
              <a:t>Meeting</a:t>
            </a:r>
          </a:p>
          <a:p>
            <a:r>
              <a:rPr lang="en-US" altLang="en-US" dirty="0" smtClean="0"/>
              <a:t>Retrospective Meeting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Spring Planning Meeting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60134" y="3561345"/>
            <a:ext cx="2514600" cy="1905000"/>
          </a:xfrm>
          <a:prstGeom prst="rect">
            <a:avLst/>
          </a:prstGeom>
          <a:solidFill>
            <a:srgbClr val="CCFFFF"/>
          </a:solidFill>
          <a:ln w="31750">
            <a:solidFill>
              <a:srgbClr val="33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charset="0"/>
              </a:rPr>
              <a:t>Sprint Planning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charset="0"/>
              </a:rPr>
              <a:t>Meeting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721734" y="3408945"/>
            <a:ext cx="2438400" cy="304800"/>
            <a:chOff x="576" y="1392"/>
            <a:chExt cx="1536" cy="192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1680" y="1488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76" y="1392"/>
              <a:ext cx="1104" cy="192"/>
            </a:xfrm>
            <a:prstGeom prst="rect">
              <a:avLst/>
            </a:prstGeom>
            <a:solidFill>
              <a:srgbClr val="99CCFF"/>
            </a:solidFill>
            <a:ln w="31750">
              <a:solidFill>
                <a:srgbClr val="006CD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Arial" charset="0"/>
                </a:rPr>
                <a:t>Product Backlog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1721734" y="3847095"/>
            <a:ext cx="2438400" cy="304800"/>
            <a:chOff x="576" y="1668"/>
            <a:chExt cx="1536" cy="192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76" y="1668"/>
              <a:ext cx="1104" cy="192"/>
            </a:xfrm>
            <a:prstGeom prst="rect">
              <a:avLst/>
            </a:prstGeom>
            <a:solidFill>
              <a:srgbClr val="99CCFF"/>
            </a:solidFill>
            <a:ln w="31750">
              <a:solidFill>
                <a:srgbClr val="006CD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charset="0"/>
                </a:rPr>
                <a:t>Team Capabilities</a:t>
              </a: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680" y="1764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1721734" y="4285245"/>
            <a:ext cx="2438400" cy="304800"/>
            <a:chOff x="576" y="1944"/>
            <a:chExt cx="1536" cy="192"/>
          </a:xfrm>
        </p:grpSpPr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576" y="1944"/>
              <a:ext cx="1104" cy="192"/>
            </a:xfrm>
            <a:prstGeom prst="rect">
              <a:avLst/>
            </a:prstGeom>
            <a:solidFill>
              <a:srgbClr val="99CCFF"/>
            </a:solidFill>
            <a:ln w="31750">
              <a:solidFill>
                <a:srgbClr val="006CD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charset="0"/>
                </a:rPr>
                <a:t>Business Conditions</a:t>
              </a: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1680" y="2040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1721734" y="4723395"/>
            <a:ext cx="2438400" cy="304800"/>
            <a:chOff x="576" y="2220"/>
            <a:chExt cx="1536" cy="192"/>
          </a:xfrm>
        </p:grpSpPr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76" y="2220"/>
              <a:ext cx="1104" cy="192"/>
            </a:xfrm>
            <a:prstGeom prst="rect">
              <a:avLst/>
            </a:prstGeom>
            <a:solidFill>
              <a:srgbClr val="99CCFF"/>
            </a:solidFill>
            <a:ln w="31750">
              <a:solidFill>
                <a:srgbClr val="006CD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charset="0"/>
                </a:rPr>
                <a:t>Technology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1680" y="2316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1721734" y="5161545"/>
            <a:ext cx="2438400" cy="304800"/>
            <a:chOff x="576" y="2496"/>
            <a:chExt cx="1536" cy="192"/>
          </a:xfrm>
        </p:grpSpPr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576" y="2496"/>
              <a:ext cx="1104" cy="192"/>
            </a:xfrm>
            <a:prstGeom prst="rect">
              <a:avLst/>
            </a:prstGeom>
            <a:solidFill>
              <a:srgbClr val="99CCFF"/>
            </a:solidFill>
            <a:ln w="31750">
              <a:solidFill>
                <a:srgbClr val="006CD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charset="0"/>
                </a:rPr>
                <a:t>Current Product</a:t>
              </a: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1680" y="2592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7360534" y="4628145"/>
            <a:ext cx="1752600" cy="304800"/>
          </a:xfrm>
          <a:prstGeom prst="rect">
            <a:avLst/>
          </a:prstGeom>
          <a:solidFill>
            <a:srgbClr val="99CCFF"/>
          </a:solidFill>
          <a:ln w="31750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charset="0"/>
              </a:rPr>
              <a:t>Sprint Backlog</a:t>
            </a: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6674734" y="4780545"/>
            <a:ext cx="6858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 rot="18765165">
            <a:off x="3974305" y="2640467"/>
            <a:ext cx="1752600" cy="304800"/>
          </a:xfrm>
          <a:prstGeom prst="rect">
            <a:avLst/>
          </a:prstGeom>
          <a:solidFill>
            <a:srgbClr val="99CCFF"/>
          </a:solidFill>
          <a:ln w="31750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charset="0"/>
              </a:rPr>
              <a:t>Product Owner</a:t>
            </a: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 rot="18765165">
            <a:off x="4659240" y="2640465"/>
            <a:ext cx="1752600" cy="304800"/>
          </a:xfrm>
          <a:prstGeom prst="rect">
            <a:avLst/>
          </a:prstGeom>
          <a:solidFill>
            <a:srgbClr val="99CCFF"/>
          </a:solidFill>
          <a:ln w="31750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charset="0"/>
              </a:rPr>
              <a:t>Scrum Team</a:t>
            </a: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 rot="18765165">
            <a:off x="5990790" y="2623817"/>
            <a:ext cx="1752600" cy="304800"/>
          </a:xfrm>
          <a:prstGeom prst="rect">
            <a:avLst/>
          </a:prstGeom>
          <a:solidFill>
            <a:srgbClr val="99CCFF"/>
          </a:solidFill>
          <a:ln w="31750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Arial" charset="0"/>
              </a:rPr>
              <a:t>Management</a:t>
            </a: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 rot="18765165">
            <a:off x="5290290" y="2659114"/>
            <a:ext cx="1752600" cy="304800"/>
          </a:xfrm>
          <a:prstGeom prst="rect">
            <a:avLst/>
          </a:prstGeom>
          <a:solidFill>
            <a:srgbClr val="99CCFF"/>
          </a:solidFill>
          <a:ln w="31750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charset="0"/>
              </a:rPr>
              <a:t>Customers</a:t>
            </a: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7360534" y="3942345"/>
            <a:ext cx="1752600" cy="304800"/>
          </a:xfrm>
          <a:prstGeom prst="rect">
            <a:avLst/>
          </a:prstGeom>
          <a:solidFill>
            <a:srgbClr val="99CCFF"/>
          </a:solidFill>
          <a:ln w="31750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Arial" charset="0"/>
              </a:rPr>
              <a:t>Sprint Goal</a:t>
            </a:r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6674734" y="4094745"/>
            <a:ext cx="6858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Agile Manifesto 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b="1" dirty="0"/>
              <a:t>Individuals and interactions</a:t>
            </a:r>
            <a:r>
              <a:rPr lang="en-US" altLang="en-US" dirty="0"/>
              <a:t> over processes and tools</a:t>
            </a:r>
          </a:p>
          <a:p>
            <a:r>
              <a:rPr lang="en-US" altLang="en-US" b="1" dirty="0"/>
              <a:t>Working software</a:t>
            </a:r>
            <a:r>
              <a:rPr lang="en-US" altLang="en-US" dirty="0"/>
              <a:t> over comprehensive documentation</a:t>
            </a:r>
          </a:p>
          <a:p>
            <a:r>
              <a:rPr lang="en-US" altLang="en-US" b="1" dirty="0"/>
              <a:t>Customer collaboration</a:t>
            </a:r>
            <a:r>
              <a:rPr lang="en-US" altLang="en-US" dirty="0"/>
              <a:t> over contract negotiation</a:t>
            </a:r>
          </a:p>
          <a:p>
            <a:r>
              <a:rPr lang="en-US" altLang="en-US" b="1" dirty="0"/>
              <a:t>Responding to change</a:t>
            </a:r>
            <a:r>
              <a:rPr lang="en-US" altLang="en-US" dirty="0"/>
              <a:t> over following a plan </a:t>
            </a:r>
          </a:p>
          <a:p>
            <a:r>
              <a:rPr lang="en-US" altLang="en-US" dirty="0"/>
              <a:t>http://</a:t>
            </a:r>
            <a:r>
              <a:rPr lang="en-US" altLang="en-US" dirty="0" err="1"/>
              <a:t>www.agilemanifesto.org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Parts of Sprint Planning Meeting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1</a:t>
            </a:r>
            <a:r>
              <a:rPr lang="en-US" altLang="en-US" baseline="30000" dirty="0"/>
              <a:t>st</a:t>
            </a:r>
            <a:r>
              <a:rPr lang="en-US" altLang="en-US" dirty="0"/>
              <a:t> Part:</a:t>
            </a:r>
          </a:p>
          <a:p>
            <a:pPr lvl="1"/>
            <a:r>
              <a:rPr lang="en-US" altLang="en-US" dirty="0"/>
              <a:t>Creating Product Backlog </a:t>
            </a:r>
          </a:p>
          <a:p>
            <a:pPr lvl="1"/>
            <a:r>
              <a:rPr lang="en-US" altLang="en-US" dirty="0"/>
              <a:t>Determining the Sprint Goal. </a:t>
            </a:r>
          </a:p>
          <a:p>
            <a:pPr lvl="1"/>
            <a:r>
              <a:rPr lang="en-US" altLang="en-US" dirty="0"/>
              <a:t>Participants: Product Owner, Scrum Master, Scrum Team</a:t>
            </a:r>
          </a:p>
          <a:p>
            <a:r>
              <a:rPr lang="en-US" altLang="en-US" dirty="0"/>
              <a:t>2</a:t>
            </a:r>
            <a:r>
              <a:rPr lang="en-US" altLang="en-US" baseline="30000" dirty="0"/>
              <a:t>nd</a:t>
            </a:r>
            <a:r>
              <a:rPr lang="en-US" altLang="en-US" dirty="0"/>
              <a:t> Part:</a:t>
            </a:r>
          </a:p>
          <a:p>
            <a:pPr lvl="1"/>
            <a:r>
              <a:rPr lang="en-US" altLang="en-US" dirty="0"/>
              <a:t>Participants: Scrum Master, Scrum Team</a:t>
            </a:r>
          </a:p>
          <a:p>
            <a:pPr lvl="1"/>
            <a:r>
              <a:rPr lang="en-US" altLang="en-US" dirty="0"/>
              <a:t>Creating Sprint Backlog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Pre-Project/Kickoff Meeting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A special form of Sprint Planning Meeting</a:t>
            </a:r>
          </a:p>
          <a:p>
            <a:r>
              <a:rPr lang="en-US" altLang="en-US" dirty="0"/>
              <a:t>Meeting before the begin of the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A </a:t>
            </a:r>
            <a:r>
              <a:rPr lang="ru-RU" altLang="en-US" dirty="0" err="1"/>
              <a:t>month-long</a:t>
            </a:r>
            <a:r>
              <a:rPr lang="ru-RU" altLang="en-US" dirty="0"/>
              <a:t> </a:t>
            </a:r>
            <a:r>
              <a:rPr lang="ru-RU" altLang="en-US" dirty="0" err="1"/>
              <a:t>iteration</a:t>
            </a:r>
            <a:r>
              <a:rPr lang="en-US" altLang="en-US" dirty="0"/>
              <a:t>, during which is incremented a product functionality</a:t>
            </a:r>
          </a:p>
          <a:p>
            <a:r>
              <a:rPr lang="en-US" altLang="en-US" dirty="0"/>
              <a:t>NO outside influence can interfere with the Scrum team during the Sprint</a:t>
            </a:r>
          </a:p>
          <a:p>
            <a:r>
              <a:rPr lang="en-US" altLang="en-US" dirty="0"/>
              <a:t>Each Sprint begins with the Daily Scrum Meeting</a:t>
            </a:r>
            <a:endParaRPr lang="ru-RU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Daily Scrum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Parameters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Daily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15-minutes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Stand-up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Not for problem solving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Three questions:</a:t>
            </a:r>
          </a:p>
          <a:p>
            <a:pPr lvl="1">
              <a:lnSpc>
                <a:spcPct val="90000"/>
              </a:lnSpc>
              <a:buFont typeface="Wingdings" charset="2"/>
              <a:buAutoNum type="arabicPeriod"/>
            </a:pPr>
            <a:r>
              <a:rPr lang="en-US" altLang="en-US" sz="2000" dirty="0"/>
              <a:t>What did you do yesterday</a:t>
            </a:r>
          </a:p>
          <a:p>
            <a:pPr lvl="1">
              <a:lnSpc>
                <a:spcPct val="90000"/>
              </a:lnSpc>
              <a:buFont typeface="Wingdings" charset="2"/>
              <a:buAutoNum type="arabicPeriod"/>
            </a:pPr>
            <a:r>
              <a:rPr lang="en-US" altLang="en-US" sz="2000" dirty="0"/>
              <a:t>What will you do today?</a:t>
            </a:r>
          </a:p>
          <a:p>
            <a:pPr lvl="1">
              <a:lnSpc>
                <a:spcPct val="90000"/>
              </a:lnSpc>
              <a:buFont typeface="Wingdings" charset="2"/>
              <a:buAutoNum type="arabicPeriod"/>
            </a:pPr>
            <a:r>
              <a:rPr lang="en-US" altLang="en-US" sz="2000" dirty="0"/>
              <a:t>What obstacles are in your way?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Chickens and pigs are invited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Help avoid other unnecessary meetings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Only pigs can talk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6" y="2015732"/>
            <a:ext cx="4801638" cy="359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15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Daily Scrum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Is NOT a problem solving session</a:t>
            </a:r>
          </a:p>
          <a:p>
            <a:r>
              <a:rPr lang="en-US" altLang="en-US" dirty="0"/>
              <a:t>Is NOT a way to collect information about WHO is behind the schedule</a:t>
            </a:r>
          </a:p>
          <a:p>
            <a:r>
              <a:rPr lang="en-US" altLang="en-US" dirty="0"/>
              <a:t>Is a meeting in which team members make commitments to each other and to the Scrum Master</a:t>
            </a:r>
          </a:p>
          <a:p>
            <a:r>
              <a:rPr lang="en-US" altLang="en-US" dirty="0"/>
              <a:t>Is a good way for a Scrum Master to track the progress of the Team</a:t>
            </a:r>
            <a:endParaRPr lang="ru-RU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0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Scrum FAQs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en-US" altLang="en-US" sz="2400" dirty="0"/>
              <a:t>Why daily?</a:t>
            </a:r>
          </a:p>
          <a:p>
            <a:pPr lvl="1"/>
            <a:r>
              <a:rPr lang="en-US" altLang="en-US" sz="2000" dirty="0"/>
              <a:t>“How does a project get to be a year late?”</a:t>
            </a:r>
          </a:p>
          <a:p>
            <a:pPr lvl="2"/>
            <a:r>
              <a:rPr lang="en-US" altLang="en-US" sz="2000" dirty="0"/>
              <a:t>“One day at a time.” </a:t>
            </a:r>
          </a:p>
          <a:p>
            <a:pPr lvl="3"/>
            <a:r>
              <a:rPr lang="en-US" altLang="en-US" sz="2000" dirty="0"/>
              <a:t>Fred Brooks, The Mythical Man-Month.</a:t>
            </a:r>
          </a:p>
          <a:p>
            <a:r>
              <a:rPr lang="en-US" altLang="en-US" sz="2400" dirty="0"/>
              <a:t>Can Scrum meetings be replaced by emailed status reports?</a:t>
            </a:r>
          </a:p>
          <a:p>
            <a:pPr lvl="1"/>
            <a:r>
              <a:rPr lang="en-US" altLang="en-US" sz="2000" dirty="0"/>
              <a:t>No</a:t>
            </a:r>
          </a:p>
          <a:p>
            <a:pPr lvl="2"/>
            <a:r>
              <a:rPr lang="en-US" altLang="en-US" sz="2000" dirty="0"/>
              <a:t>Entire team sees the whole picture every day</a:t>
            </a:r>
          </a:p>
          <a:p>
            <a:pPr lvl="2"/>
            <a:r>
              <a:rPr lang="en-US" altLang="en-US" sz="2000" dirty="0"/>
              <a:t>Create peer pressure to do what you say you’ll 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Sprint Review Meeting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85000" lnSpcReduction="20000"/>
          </a:bodyPr>
          <a:lstStyle/>
          <a:p>
            <a:r>
              <a:rPr lang="en-US" altLang="en-US" sz="2400" dirty="0"/>
              <a:t>Team presents what it accomplished during the sprint</a:t>
            </a:r>
          </a:p>
          <a:p>
            <a:r>
              <a:rPr lang="en-US" altLang="en-US" sz="2400" dirty="0"/>
              <a:t>Typically takes the form of a demo of new features or underlying architecture</a:t>
            </a:r>
          </a:p>
          <a:p>
            <a:r>
              <a:rPr lang="en-US" altLang="en-US" sz="2400" dirty="0"/>
              <a:t>Informal</a:t>
            </a:r>
          </a:p>
          <a:p>
            <a:pPr lvl="1"/>
            <a:r>
              <a:rPr lang="en-US" altLang="en-US" sz="2000" dirty="0"/>
              <a:t>2-hour prep time rule</a:t>
            </a:r>
          </a:p>
          <a:p>
            <a:r>
              <a:rPr lang="en-US" altLang="en-US" sz="2400" dirty="0"/>
              <a:t>Participants</a:t>
            </a:r>
          </a:p>
          <a:p>
            <a:pPr lvl="1"/>
            <a:r>
              <a:rPr lang="en-US" altLang="en-US" sz="2000" dirty="0"/>
              <a:t>Customers</a:t>
            </a:r>
          </a:p>
          <a:p>
            <a:pPr lvl="1"/>
            <a:r>
              <a:rPr lang="en-US" altLang="en-US" sz="2000" dirty="0"/>
              <a:t>Management</a:t>
            </a:r>
          </a:p>
          <a:p>
            <a:pPr lvl="1"/>
            <a:r>
              <a:rPr lang="en-US" altLang="en-US" sz="2000" dirty="0"/>
              <a:t>Product Owner</a:t>
            </a:r>
          </a:p>
          <a:p>
            <a:pPr lvl="1"/>
            <a:r>
              <a:rPr lang="en-US" altLang="en-US" sz="2000" dirty="0"/>
              <a:t>Other engineers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0" y="2903631"/>
            <a:ext cx="4184650" cy="279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1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Sprint Retrospective Meeting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Scrum Team only</a:t>
            </a:r>
          </a:p>
          <a:p>
            <a:r>
              <a:rPr lang="en-US" altLang="en-US" dirty="0"/>
              <a:t>Feedback meeting</a:t>
            </a:r>
          </a:p>
          <a:p>
            <a:r>
              <a:rPr lang="en-US" altLang="en-US" dirty="0"/>
              <a:t>Three questions</a:t>
            </a:r>
          </a:p>
          <a:p>
            <a:pPr lvl="1"/>
            <a:r>
              <a:rPr lang="en-US" altLang="en-US" dirty="0"/>
              <a:t>Start</a:t>
            </a:r>
          </a:p>
          <a:p>
            <a:pPr lvl="1"/>
            <a:r>
              <a:rPr lang="en-US" altLang="en-US" dirty="0"/>
              <a:t>Stop</a:t>
            </a:r>
          </a:p>
          <a:p>
            <a:pPr lvl="1"/>
            <a:r>
              <a:rPr lang="en-US" altLang="en-US" dirty="0"/>
              <a:t>Continue</a:t>
            </a:r>
          </a:p>
          <a:p>
            <a:r>
              <a:rPr lang="en-US" altLang="en-US" dirty="0"/>
              <a:t>Don’t skip for the first 5-6 sprints!!!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5" y="2066225"/>
            <a:ext cx="4394645" cy="293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0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Product Backlog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A list of all desired work on the project</a:t>
            </a:r>
          </a:p>
          <a:p>
            <a:pPr lvl="1"/>
            <a:r>
              <a:rPr lang="en-US" altLang="en-US" dirty="0"/>
              <a:t>Usually a combination of </a:t>
            </a:r>
          </a:p>
          <a:p>
            <a:pPr lvl="2"/>
            <a:r>
              <a:rPr lang="en-US" altLang="en-US" dirty="0"/>
              <a:t>story-based work (“let user search and replace”)</a:t>
            </a:r>
          </a:p>
          <a:p>
            <a:pPr lvl="2"/>
            <a:r>
              <a:rPr lang="en-US" altLang="en-US" dirty="0"/>
              <a:t>task-based work (“improve exception handling”)</a:t>
            </a:r>
          </a:p>
          <a:p>
            <a:r>
              <a:rPr lang="en-US" altLang="en-US" dirty="0"/>
              <a:t>List is prioritized by the Product Owner</a:t>
            </a:r>
          </a:p>
          <a:p>
            <a:pPr lvl="1"/>
            <a:r>
              <a:rPr lang="en-US" altLang="en-US" dirty="0"/>
              <a:t>Typically a Product Manager, Marketing, Internal Customer,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Product Backlog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Requirements for a system, expressed as a prioritized list of Backlog Items</a:t>
            </a:r>
          </a:p>
          <a:p>
            <a:r>
              <a:rPr lang="en-US" altLang="en-US" dirty="0"/>
              <a:t>Is managed and owned by a Product Owner</a:t>
            </a:r>
          </a:p>
          <a:p>
            <a:r>
              <a:rPr lang="en-US" altLang="en-US" dirty="0"/>
              <a:t>Spreadsheet (typically)</a:t>
            </a:r>
          </a:p>
          <a:p>
            <a:r>
              <a:rPr lang="en-US" altLang="en-US" dirty="0"/>
              <a:t>Usually is created during the Sprint Planning Meeting</a:t>
            </a:r>
          </a:p>
          <a:p>
            <a:r>
              <a:rPr lang="en-US" altLang="en-US" dirty="0"/>
              <a:t>Can be changed and re-prioritized before each PM</a:t>
            </a:r>
            <a:endParaRPr lang="ru-RU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451579" y="2015732"/>
            <a:ext cx="7171508" cy="598880"/>
            <a:chOff x="0" y="0"/>
            <a:chExt cx="5632" cy="592"/>
          </a:xfrm>
        </p:grpSpPr>
        <p:sp>
          <p:nvSpPr>
            <p:cNvPr id="5" name="Rectangle 3"/>
            <p:cNvSpPr>
              <a:spLocks/>
            </p:cNvSpPr>
            <p:nvPr/>
          </p:nvSpPr>
          <p:spPr bwMode="auto">
            <a:xfrm>
              <a:off x="3312" y="0"/>
              <a:ext cx="2320" cy="5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FFFF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Process and tools</a:t>
              </a:r>
            </a:p>
          </p:txBody>
        </p:sp>
        <p:sp>
          <p:nvSpPr>
            <p:cNvPr id="6" name="Rectangle 4"/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FFFF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Individuals and interactions</a:t>
              </a:r>
            </a:p>
          </p:txBody>
        </p:sp>
        <p:sp>
          <p:nvSpPr>
            <p:cNvPr id="7" name="Rectangle 5"/>
            <p:cNvSpPr>
              <a:spLocks/>
            </p:cNvSpPr>
            <p:nvPr/>
          </p:nvSpPr>
          <p:spPr bwMode="auto">
            <a:xfrm>
              <a:off x="2548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822325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latin typeface="Gill Sans" charset="0"/>
                  <a:ea typeface="ヒラギノ角ゴ Pro W3" charset="-128"/>
                  <a:sym typeface="Gill Sans" charset="0"/>
                </a:rPr>
                <a:t>over</a:t>
              </a:r>
            </a:p>
          </p:txBody>
        </p:sp>
      </p:grp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1472203" y="4673202"/>
            <a:ext cx="7151701" cy="598880"/>
            <a:chOff x="0" y="0"/>
            <a:chExt cx="5616" cy="592"/>
          </a:xfrm>
        </p:grpSpPr>
        <p:sp>
          <p:nvSpPr>
            <p:cNvPr id="9" name="Rectangle 7"/>
            <p:cNvSpPr>
              <a:spLocks/>
            </p:cNvSpPr>
            <p:nvPr/>
          </p:nvSpPr>
          <p:spPr bwMode="auto">
            <a:xfrm>
              <a:off x="3296" y="0"/>
              <a:ext cx="2320" cy="5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FFFF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Following a plan</a:t>
              </a:r>
            </a:p>
          </p:txBody>
        </p:sp>
        <p:sp>
          <p:nvSpPr>
            <p:cNvPr id="10" name="Rectangle 8"/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FFFF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Responding to change</a:t>
              </a:r>
            </a:p>
          </p:txBody>
        </p:sp>
        <p:sp>
          <p:nvSpPr>
            <p:cNvPr id="11" name="Rectangle 9"/>
            <p:cNvSpPr>
              <a:spLocks/>
            </p:cNvSpPr>
            <p:nvPr/>
          </p:nvSpPr>
          <p:spPr bwMode="auto">
            <a:xfrm>
              <a:off x="2645" y="174"/>
              <a:ext cx="296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822325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latin typeface="Gill Sans" charset="0"/>
                  <a:ea typeface="ヒラギノ角ゴ Pro W3" charset="-128"/>
                  <a:sym typeface="Gill Sans" charset="0"/>
                </a:rPr>
                <a:t>over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461891" y="2901550"/>
            <a:ext cx="7161605" cy="598880"/>
            <a:chOff x="0" y="0"/>
            <a:chExt cx="5624" cy="592"/>
          </a:xfrm>
        </p:grpSpPr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3304" y="0"/>
              <a:ext cx="2320" cy="5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FFFF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Comprehensive documentation</a:t>
              </a:r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FFFF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Working software</a:t>
              </a:r>
            </a:p>
          </p:txBody>
        </p:sp>
        <p:sp>
          <p:nvSpPr>
            <p:cNvPr id="15" name="Rectangle 14"/>
            <p:cNvSpPr>
              <a:spLocks/>
            </p:cNvSpPr>
            <p:nvPr/>
          </p:nvSpPr>
          <p:spPr bwMode="auto">
            <a:xfrm>
              <a:off x="2540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822325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latin typeface="Gill Sans" charset="0"/>
                  <a:ea typeface="ヒラギノ角ゴ Pro W3" charset="-128"/>
                  <a:sym typeface="Gill Sans" charset="0"/>
                </a:rPr>
                <a:t>over</a:t>
              </a: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461891" y="3801657"/>
            <a:ext cx="7161605" cy="598880"/>
            <a:chOff x="0" y="0"/>
            <a:chExt cx="5624" cy="592"/>
          </a:xfrm>
        </p:grpSpPr>
        <p:sp>
          <p:nvSpPr>
            <p:cNvPr id="17" name="Rectangle 16"/>
            <p:cNvSpPr>
              <a:spLocks/>
            </p:cNvSpPr>
            <p:nvPr/>
          </p:nvSpPr>
          <p:spPr bwMode="auto">
            <a:xfrm>
              <a:off x="3304" y="0"/>
              <a:ext cx="2320" cy="5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FFFF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Contract negotiation</a:t>
              </a:r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>
              <a:lvl1pPr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tabLst>
                  <a:tab pos="960438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FFFFFF"/>
                  </a:solidFill>
                  <a:latin typeface="Gill Sans" charset="0"/>
                  <a:ea typeface="ヒラギノ角ゴ Pro W3" charset="-128"/>
                  <a:sym typeface="Gill Sans" charset="0"/>
                </a:rPr>
                <a:t>Customer collaboration</a:t>
              </a:r>
            </a:p>
          </p:txBody>
        </p:sp>
        <p:sp>
          <p:nvSpPr>
            <p:cNvPr id="19" name="Rectangle 18"/>
            <p:cNvSpPr>
              <a:spLocks/>
            </p:cNvSpPr>
            <p:nvPr/>
          </p:nvSpPr>
          <p:spPr bwMode="auto">
            <a:xfrm>
              <a:off x="2540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822325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668338" indent="-257175" algn="l" defTabSz="822325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028700" indent="-206375" algn="l" defTabSz="822325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439863" indent="-204788" algn="l" defTabSz="822325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1851025" indent="-204788" algn="l" defTabSz="822325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3082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7654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2226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679825" indent="-204788" defTabSz="8223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600">
                  <a:latin typeface="Gill Sans" charset="0"/>
                  <a:ea typeface="ヒラギノ角ゴ Pro W3" charset="-128"/>
                  <a:sym typeface="Gill Sans" charset="0"/>
                </a:rPr>
                <a:t>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34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Sample Product Backlog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63" y="2015732"/>
            <a:ext cx="4334537" cy="3461393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51580" y="2015733"/>
            <a:ext cx="7872529" cy="3450612"/>
          </a:xfrm>
        </p:spPr>
        <p:txBody>
          <a:bodyPr vert="horz"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015732"/>
            <a:ext cx="3775165" cy="345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From Sprint Goal to Sprint Backlog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Scrum team takes the Sprint Goal and decides what tasks are necessary</a:t>
            </a:r>
          </a:p>
          <a:p>
            <a:r>
              <a:rPr lang="en-US" altLang="en-US" dirty="0"/>
              <a:t>Team self-organizes around how they’ll meet the Sprint Goal</a:t>
            </a:r>
          </a:p>
          <a:p>
            <a:pPr lvl="1"/>
            <a:r>
              <a:rPr lang="en-US" altLang="en-US" dirty="0"/>
              <a:t>Manager doesn’t assign tasks to individuals</a:t>
            </a:r>
          </a:p>
          <a:p>
            <a:r>
              <a:rPr lang="en-US" altLang="en-US" dirty="0"/>
              <a:t>Managers don’t make decisions for the team</a:t>
            </a:r>
          </a:p>
          <a:p>
            <a:r>
              <a:rPr lang="en-US" altLang="en-US" dirty="0"/>
              <a:t>Sprint Backlog is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6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Sprint Backlog during the Sprint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Changes</a:t>
            </a:r>
          </a:p>
          <a:p>
            <a:pPr lvl="1"/>
            <a:r>
              <a:rPr lang="en-US" altLang="en-US" dirty="0"/>
              <a:t>Team adds new tasks whenever they need to in order to meet the Sprint Goal</a:t>
            </a:r>
          </a:p>
          <a:p>
            <a:pPr lvl="1"/>
            <a:r>
              <a:rPr lang="en-US" altLang="en-US" dirty="0"/>
              <a:t>Team can remove unnecessary tasks</a:t>
            </a:r>
          </a:p>
          <a:p>
            <a:pPr lvl="1"/>
            <a:r>
              <a:rPr lang="en-US" altLang="en-US" dirty="0"/>
              <a:t>But: Sprint Backlog can only be updated by the team</a:t>
            </a:r>
          </a:p>
          <a:p>
            <a:r>
              <a:rPr lang="en-US" altLang="en-US" dirty="0"/>
              <a:t>Estimates are updated whenever there’s new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5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Sprint Backlog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A subset of Product Backlog Items, which define the work for a Sprint</a:t>
            </a:r>
          </a:p>
          <a:p>
            <a:r>
              <a:rPr lang="en-US" altLang="en-US" dirty="0"/>
              <a:t>Is created ONLY by Team members</a:t>
            </a:r>
          </a:p>
          <a:p>
            <a:r>
              <a:rPr lang="en-US" altLang="en-US" dirty="0"/>
              <a:t>Each Item has it’s own status</a:t>
            </a:r>
          </a:p>
          <a:p>
            <a:r>
              <a:rPr lang="en-US" altLang="en-US" dirty="0"/>
              <a:t>Should be updated every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5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Sprint Backlog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No more than 300 tasks in the list</a:t>
            </a:r>
          </a:p>
          <a:p>
            <a:r>
              <a:rPr lang="en-US" altLang="en-US" dirty="0"/>
              <a:t>If a task requires more than 16 hours, it should be broken down</a:t>
            </a:r>
          </a:p>
          <a:p>
            <a:r>
              <a:rPr lang="en-US" altLang="en-US" dirty="0"/>
              <a:t>Team can add or subtract items from the list. Product Owner is not allowed to do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9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Sprint Burn down Chart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Depicts the total Sprint Backlog hours remaining per day</a:t>
            </a:r>
          </a:p>
          <a:p>
            <a:r>
              <a:rPr lang="en-US" altLang="en-US" dirty="0"/>
              <a:t>Shows the estimated amount of time to release</a:t>
            </a:r>
            <a:r>
              <a:rPr lang="ru-RU" altLang="en-US" dirty="0"/>
              <a:t> </a:t>
            </a:r>
            <a:endParaRPr lang="en-US" altLang="en-US" dirty="0"/>
          </a:p>
          <a:p>
            <a:r>
              <a:rPr lang="en-US" altLang="en-US" dirty="0"/>
              <a:t>Ideally should burn down to zero to the end of the Sprint</a:t>
            </a:r>
          </a:p>
          <a:p>
            <a:r>
              <a:rPr lang="en-US" altLang="en-US" dirty="0"/>
              <a:t>Actually is not a straight line</a:t>
            </a:r>
          </a:p>
          <a:p>
            <a:r>
              <a:rPr lang="en-US" altLang="en-US" dirty="0"/>
              <a:t>Can bump UP</a:t>
            </a:r>
            <a:endParaRPr lang="ru-RU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Information Radiator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de-DE" altLang="en-US" dirty="0"/>
              <a:t>"</a:t>
            </a:r>
            <a:r>
              <a:rPr lang="en-US" altLang="en-US" dirty="0"/>
              <a:t>Two characteristics are key to a good information radiator. The first is that the information changes over time. This makes it worth a person's while to look at the display... The other characteristic is that it takes very little energy to view the display."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98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Sprint Burndown Chart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015731"/>
            <a:ext cx="7138239" cy="39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Scalability of Scrum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A typical Scrum team is 6-10 people</a:t>
            </a:r>
          </a:p>
          <a:p>
            <a:r>
              <a:rPr lang="en-US" altLang="en-US" dirty="0"/>
              <a:t>Jeff Sutherland - up to over 800 people</a:t>
            </a:r>
          </a:p>
          <a:p>
            <a:r>
              <a:rPr lang="en-US" altLang="en-US" dirty="0"/>
              <a:t> "Scrum of Scrums" or what called "Meta-Scrum“</a:t>
            </a:r>
          </a:p>
          <a:p>
            <a:r>
              <a:rPr lang="en-US" altLang="en-US" dirty="0"/>
              <a:t>Frequency of meetings is based on the degree of coupling between packets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7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Scalability of Scrum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__Program Files_Opera_profile_cache4_opr00K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1579" y="2015733"/>
            <a:ext cx="4868198" cy="343671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36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Agile Methods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228600" lvl="1">
              <a:spcBef>
                <a:spcPts val="1000"/>
              </a:spcBef>
            </a:pPr>
            <a:r>
              <a:rPr lang="en-US" altLang="en-US" sz="2000" b="1" dirty="0"/>
              <a:t>Scrum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sz="2000" b="1" dirty="0"/>
              <a:t>Extreme Programming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sz="2000" b="1" dirty="0"/>
              <a:t>Adaptive Software Development (ASD)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sz="2000" b="1" dirty="0"/>
              <a:t>Dynamic System Development Method (DSDM)</a:t>
            </a:r>
          </a:p>
          <a:p>
            <a:pPr marL="228600" lvl="1">
              <a:spcBef>
                <a:spcPts val="1000"/>
              </a:spcBef>
            </a:pPr>
            <a:r>
              <a:rPr lang="en-US" altLang="en-US" sz="2000" b="1" dirty="0"/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Pros/</a:t>
            </a:r>
            <a:r>
              <a:rPr lang="de-DE" altLang="en-US" dirty="0" err="1"/>
              <a:t>Cons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en-US" dirty="0" smtClean="0"/>
              <a:t>Completely </a:t>
            </a:r>
            <a:r>
              <a:rPr lang="en-US" altLang="en-US" dirty="0"/>
              <a:t>developed and tested features in short iterations </a:t>
            </a:r>
          </a:p>
          <a:p>
            <a:r>
              <a:rPr lang="en-US" altLang="en-US" dirty="0">
                <a:sym typeface="Wingdings" charset="2"/>
              </a:rPr>
              <a:t>Simplicity of the process</a:t>
            </a:r>
          </a:p>
          <a:p>
            <a:r>
              <a:rPr lang="en-US" altLang="en-US" dirty="0">
                <a:sym typeface="Wingdings" charset="2"/>
              </a:rPr>
              <a:t>Clearly defined rules</a:t>
            </a:r>
          </a:p>
          <a:p>
            <a:r>
              <a:rPr lang="en-US" altLang="en-US" dirty="0"/>
              <a:t>Increasing productivity</a:t>
            </a:r>
          </a:p>
          <a:p>
            <a:r>
              <a:rPr lang="en-US" altLang="en-US" dirty="0"/>
              <a:t>Self-organizing</a:t>
            </a:r>
          </a:p>
          <a:p>
            <a:r>
              <a:rPr lang="en-US" altLang="en-US" dirty="0"/>
              <a:t>each team member carries a lot of responsibility</a:t>
            </a:r>
          </a:p>
          <a:p>
            <a:r>
              <a:rPr lang="en-US" altLang="en-US" dirty="0"/>
              <a:t>Improved communication</a:t>
            </a:r>
          </a:p>
          <a:p>
            <a:r>
              <a:rPr lang="en-US" altLang="en-US" dirty="0"/>
              <a:t>Combination with Extreme Programming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en-US" dirty="0"/>
              <a:t>Drawbacks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/>
              <a:t>“Undisciplined hacking” (no written documentation)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Violation of responsibility 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Current mainly carried by the inventors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013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Credits &amp; References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62500" lnSpcReduction="20000"/>
          </a:bodyPr>
          <a:lstStyle/>
          <a:p>
            <a:pPr lvl="1"/>
            <a:r>
              <a:rPr lang="en-US" altLang="en-US" sz="2000" dirty="0">
                <a:sym typeface="Gill Sans" charset="0"/>
              </a:rPr>
              <a:t>Mike Cohn, Mountain Goat Software</a:t>
            </a:r>
            <a:br>
              <a:rPr lang="en-US" altLang="en-US" sz="2000" dirty="0">
                <a:sym typeface="Gill Sans" charset="0"/>
              </a:rPr>
            </a:br>
            <a:r>
              <a:rPr lang="en-US" altLang="en-US" sz="2000" dirty="0">
                <a:sym typeface="Gill Sans" charset="0"/>
              </a:rPr>
              <a:t>	</a:t>
            </a:r>
            <a:r>
              <a:rPr lang="en-US" altLang="en-US" sz="2000" dirty="0">
                <a:sym typeface="Gill Sans" charset="0"/>
                <a:hlinkClick r:id="rId2"/>
              </a:rPr>
              <a:t>www.mountaingoatsoftware.com</a:t>
            </a:r>
            <a:endParaRPr lang="en-US" altLang="en-US" sz="2000" dirty="0">
              <a:sym typeface="Gill Sans" charset="0"/>
            </a:endParaRPr>
          </a:p>
          <a:p>
            <a:pPr lvl="1"/>
            <a:r>
              <a:rPr lang="en-US" altLang="en-US" sz="2000" i="1" dirty="0"/>
              <a:t>Scrum and The Enterprise</a:t>
            </a:r>
            <a:r>
              <a:rPr lang="en-US" altLang="en-US" sz="2000" dirty="0"/>
              <a:t> by Ken </a:t>
            </a:r>
            <a:r>
              <a:rPr lang="en-US" altLang="en-US" sz="2000" dirty="0" err="1"/>
              <a:t>Schwaber</a:t>
            </a:r>
            <a:endParaRPr lang="en-US" altLang="en-US" sz="2000" dirty="0"/>
          </a:p>
          <a:p>
            <a:pPr lvl="1"/>
            <a:r>
              <a:rPr lang="en-US" altLang="en-US" sz="2000" i="1" dirty="0"/>
              <a:t>Succeeding with Agile </a:t>
            </a:r>
            <a:r>
              <a:rPr lang="en-US" altLang="en-US" sz="2000" dirty="0"/>
              <a:t>by Mike Cohn</a:t>
            </a:r>
          </a:p>
          <a:p>
            <a:pPr lvl="1"/>
            <a:r>
              <a:rPr lang="en-US" altLang="en-US" sz="2000" i="1" dirty="0"/>
              <a:t>Agile Software Development Ecosystems</a:t>
            </a:r>
            <a:r>
              <a:rPr lang="en-US" altLang="en-US" sz="2000" dirty="0"/>
              <a:t> by Jim Highsmith</a:t>
            </a:r>
          </a:p>
          <a:p>
            <a:pPr lvl="1"/>
            <a:r>
              <a:rPr lang="en-US" altLang="en-US" sz="2000" i="1" dirty="0"/>
              <a:t>Agile Software Development with Scrum</a:t>
            </a:r>
            <a:r>
              <a:rPr lang="en-US" altLang="en-US" sz="2000" dirty="0"/>
              <a:t> by K. </a:t>
            </a:r>
            <a:r>
              <a:rPr lang="en-US" altLang="en-US" sz="2000" dirty="0" err="1"/>
              <a:t>Schwaber</a:t>
            </a:r>
            <a:r>
              <a:rPr lang="en-US" altLang="en-US" sz="2000" dirty="0"/>
              <a:t> and M. </a:t>
            </a:r>
            <a:r>
              <a:rPr lang="en-US" altLang="en-US" sz="2000" dirty="0" err="1"/>
              <a:t>Beedle</a:t>
            </a:r>
            <a:endParaRPr lang="en-US" altLang="en-US" sz="2000" dirty="0"/>
          </a:p>
          <a:p>
            <a:pPr lvl="1"/>
            <a:r>
              <a:rPr lang="en-US" altLang="en-US" sz="2000" i="1" dirty="0"/>
              <a:t>User Stories Applied for Agile Software Development</a:t>
            </a:r>
            <a:r>
              <a:rPr lang="en-US" altLang="en-US" sz="2000" dirty="0"/>
              <a:t> by Mike Cohn</a:t>
            </a:r>
          </a:p>
          <a:p>
            <a:pPr lvl="1"/>
            <a:endParaRPr lang="en-US" altLang="en-US" sz="1200" dirty="0"/>
          </a:p>
          <a:p>
            <a:pPr lvl="1"/>
            <a:r>
              <a:rPr lang="en-US" altLang="en-US" sz="2000" dirty="0">
                <a:ea typeface="Arial Unicode MS" charset="0"/>
                <a:hlinkClick r:id="rId3"/>
              </a:rPr>
              <a:t>www.agilescrum.com/</a:t>
            </a:r>
            <a:endParaRPr lang="en-US" altLang="en-US" sz="2000" dirty="0">
              <a:ea typeface="Arial Unicode MS" charset="0"/>
            </a:endParaRPr>
          </a:p>
          <a:p>
            <a:pPr lvl="1"/>
            <a:r>
              <a:rPr lang="en-US" altLang="en-US" sz="2000" dirty="0">
                <a:ea typeface="Arial Unicode MS" charset="0"/>
                <a:hlinkClick r:id="rId4"/>
              </a:rPr>
              <a:t>www.objectmentor.com</a:t>
            </a:r>
            <a:endParaRPr lang="en-US" altLang="en-US" sz="2000" dirty="0">
              <a:ea typeface="Arial Unicode MS" charset="0"/>
            </a:endParaRPr>
          </a:p>
          <a:p>
            <a:pPr lvl="1"/>
            <a:r>
              <a:rPr lang="en-US" altLang="en-US" sz="2000" dirty="0">
                <a:ea typeface="Arial Unicode MS" charset="0"/>
                <a:hlinkClick r:id="rId5"/>
              </a:rPr>
              <a:t>jeffsutherland.com/</a:t>
            </a:r>
            <a:endParaRPr lang="en-US" altLang="en-US" sz="2000" dirty="0">
              <a:ea typeface="Arial Unicode MS" charset="0"/>
            </a:endParaRPr>
          </a:p>
          <a:p>
            <a:pPr lvl="1"/>
            <a:r>
              <a:rPr lang="en-US" altLang="en-US" sz="2000" dirty="0">
                <a:ea typeface="Arial Unicode MS" charset="0"/>
                <a:hlinkClick r:id="rId6"/>
              </a:rPr>
              <a:t>www.controlchaos.com/scrumwp.htm</a:t>
            </a:r>
            <a:endParaRPr lang="en-US" altLang="en-US" sz="2000" dirty="0">
              <a:ea typeface="Arial Unicode MS" charset="0"/>
            </a:endParaRPr>
          </a:p>
          <a:p>
            <a:pPr lvl="1"/>
            <a:r>
              <a:rPr lang="en-US" altLang="en-US" sz="2000" dirty="0">
                <a:ea typeface="Arial Unicode MS" charset="0"/>
                <a:hlinkClick r:id="rId7"/>
              </a:rPr>
              <a:t>agilealliance.com/articles/articles/InventingScrum.pdf</a:t>
            </a:r>
            <a:endParaRPr lang="en-US" altLang="en-US" sz="2000" dirty="0">
              <a:ea typeface="Arial Unicode M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smtClean="0"/>
              <a:t>Ching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17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太上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不知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有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之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；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其次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亲而誉之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；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其次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畏之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；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其次，侮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之 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。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信不足焉，有不信焉。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犹（悠）兮，其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贵言。功成事遂，百姓皆谓“我自然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”。</a:t>
            </a:r>
            <a:endParaRPr lang="en-US" altLang="zh-CN" sz="2600" b="1" dirty="0" smtClean="0">
              <a:latin typeface="Songti TC" charset="-120"/>
              <a:ea typeface="Songti TC" charset="-120"/>
              <a:cs typeface="Songti TC" charset="-120"/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大家没有被管理的感觉，行动不会受到阻碍，自然而然地行事，即为“不知有之”；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公认的管理方式，很符合大家的要求，能够得到团队的赞赏和支持，到达“亲而誉之”的境界；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暴力式的管理方式，用逼迫、压迫的方式让队员“做</a:t>
            </a:r>
            <a:r>
              <a:rPr lang="en-US" altLang="zh-CN" dirty="0" smtClean="0"/>
              <a:t>/</a:t>
            </a:r>
            <a:r>
              <a:rPr lang="zh-CN" altLang="en-US" dirty="0" smtClean="0"/>
              <a:t>不做 什么”会产生“畏之”的后果；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最糟糕的方式就是大家都不认同的管理方式，会导致消极怠工，效率低下，甚至集体离职的严重后果，这就是管理的失败，即造成“悔之”的严重苦果。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000250" y="2571750"/>
            <a:ext cx="8001000" cy="88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charset="2"/>
              <a:buNone/>
            </a:pPr>
            <a:r>
              <a:rPr lang="en-US" altLang="en-US" sz="4000" dirty="0" smtClean="0"/>
              <a:t>Thank You !</a:t>
            </a:r>
          </a:p>
          <a:p>
            <a:pPr algn="ctr">
              <a:buFont typeface="Wingdings" charset="2"/>
              <a:buNone/>
            </a:pPr>
            <a:endParaRPr lang="en-US" altLang="en-US" sz="4000" dirty="0" smtClean="0"/>
          </a:p>
          <a:p>
            <a:pPr algn="r">
              <a:buFont typeface="Wingdings" charset="2"/>
              <a:buNone/>
            </a:pPr>
            <a:endParaRPr lang="en-US" altLang="en-US" dirty="0" smtClean="0"/>
          </a:p>
          <a:p>
            <a:pPr algn="r">
              <a:buFont typeface="Wingdings" charset="2"/>
              <a:buNone/>
            </a:pPr>
            <a:endParaRPr lang="en-US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371600"/>
            <a:ext cx="8001000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endParaRPr lang="en-US" altLang="en-US" sz="3200" dirty="0" smtClean="0"/>
          </a:p>
          <a:p>
            <a:pPr>
              <a:buFont typeface="Wingdings" charset="2"/>
              <a:buNone/>
            </a:pPr>
            <a:endParaRPr lang="en-US" altLang="en-US" sz="3200" dirty="0" smtClean="0"/>
          </a:p>
          <a:p>
            <a:pPr algn="ctr">
              <a:buFont typeface="Wingdings" charset="2"/>
              <a:buNone/>
            </a:pPr>
            <a:endParaRPr lang="en-US" alt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5383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Agile </a:t>
            </a:r>
            <a:r>
              <a:rPr lang="en-US" altLang="en-US" dirty="0" smtClean="0"/>
              <a:t>Alliance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en-US" dirty="0"/>
              <a:t>(</a:t>
            </a:r>
            <a:r>
              <a:rPr lang="en-US" altLang="en-US" dirty="0" err="1"/>
              <a:t>www.</a:t>
            </a:r>
            <a:r>
              <a:rPr lang="en-US" altLang="en-US" b="1" dirty="0" err="1"/>
              <a:t>agilealliance</a:t>
            </a:r>
            <a:r>
              <a:rPr lang="en-US" altLang="en-US" dirty="0" err="1"/>
              <a:t>.org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A non-profit organization promotes agile development</a:t>
            </a:r>
            <a:br>
              <a:rPr lang="en-US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Scrum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dirty="0"/>
          </a:p>
        </p:txBody>
      </p:sp>
      <p:pic>
        <p:nvPicPr>
          <p:cNvPr id="4" name="Picture 4" descr="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015732"/>
            <a:ext cx="5284887" cy="34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8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smtClean="0"/>
              <a:t>Ching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17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太上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不知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有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之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；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其次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亲而誉之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；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其次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，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畏之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；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其次，侮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之 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。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信不足焉，有不信焉。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犹（悠）兮，其</a:t>
            </a:r>
            <a:r>
              <a:rPr lang="zh-CN" altLang="en-US" sz="2600" b="1" dirty="0">
                <a:latin typeface="Songti TC" charset="-120"/>
                <a:ea typeface="Songti TC" charset="-120"/>
                <a:cs typeface="Songti TC" charset="-120"/>
              </a:rPr>
              <a:t>贵言。功成事遂，百姓皆谓“我自然</a:t>
            </a:r>
            <a:r>
              <a:rPr lang="zh-CN" altLang="en-US" sz="2600" b="1" dirty="0" smtClean="0">
                <a:latin typeface="Songti TC" charset="-120"/>
                <a:ea typeface="Songti TC" charset="-120"/>
                <a:cs typeface="Songti TC" charset="-120"/>
              </a:rPr>
              <a:t>”。</a:t>
            </a:r>
            <a:endParaRPr lang="en-US" altLang="zh-CN" sz="2600" b="1" dirty="0" smtClean="0">
              <a:latin typeface="Songti TC" charset="-120"/>
              <a:ea typeface="Songti TC" charset="-120"/>
              <a:cs typeface="Songti TC" charset="-120"/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大家没有被管理的感觉，行动不会受到阻碍，自然而然地行事，即为“不知有之”；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公认的管理方式，很符合大家的要求，能够得到团队的赞赏和支持，到达“亲而誉之”的境界；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暴力式的管理方式，用逼迫、压迫的方式让队员“做</a:t>
            </a:r>
            <a:r>
              <a:rPr lang="en-US" altLang="zh-CN" dirty="0" smtClean="0"/>
              <a:t>/</a:t>
            </a:r>
            <a:r>
              <a:rPr lang="zh-CN" altLang="en-US" dirty="0" smtClean="0"/>
              <a:t>不做 什么”会产生“畏之”的后果；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最糟糕的方式就是大家都不认同的管理方式，会导致消极怠工，效率低下，甚至集体离职的严重后果，这就是管理的失败，即造成“悔之”的严重苦果。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6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Scrum in 100 words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dirty="0"/>
              <a:t>Scrum is an agile process that allows us to focus on delivering the highest business value in the shortest time.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dirty="0"/>
              <a:t>It allows us to rapidly and repeatedly inspect actual working software (every two weeks to one month).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dirty="0"/>
              <a:t>The business sets the priorities. Our teams self-manage to determine the best way to deliver the highest priority features.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dirty="0"/>
              <a:t>Every two weeks to a month anyone can see real working software and decide to release it as is or continue to enhance for another iteration.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 of Scrum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de-DE" altLang="en-US" sz="1600" b="1" dirty="0"/>
              <a:t>1995:</a:t>
            </a:r>
            <a:r>
              <a:rPr lang="de-DE" altLang="en-US" sz="16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en-US" sz="1400" dirty="0"/>
              <a:t>analysis of common software development processes </a:t>
            </a:r>
            <a:r>
              <a:rPr lang="en-US" altLang="en-US" sz="1400" dirty="0">
                <a:sym typeface="Wingdings" charset="2"/>
              </a:rPr>
              <a:t> not suitable for empirical, unpredictable and non-repeatable processes </a:t>
            </a:r>
          </a:p>
          <a:p>
            <a:pPr lvl="1">
              <a:lnSpc>
                <a:spcPct val="80000"/>
              </a:lnSpc>
            </a:pPr>
            <a:r>
              <a:rPr lang="en-US" altLang="en-US" sz="1400" dirty="0">
                <a:sym typeface="Wingdings" charset="2"/>
              </a:rPr>
              <a:t>Design of a new method: Scrum by Jeff Sutherland &amp; Ken </a:t>
            </a:r>
            <a:r>
              <a:rPr lang="en-US" altLang="en-US" sz="1400" dirty="0" err="1">
                <a:sym typeface="Wingdings" charset="2"/>
              </a:rPr>
              <a:t>Schwaber</a:t>
            </a:r>
            <a:endParaRPr lang="en-US" altLang="en-US" sz="1400" dirty="0">
              <a:sym typeface="Wingdings" charset="2"/>
            </a:endParaRPr>
          </a:p>
          <a:p>
            <a:pPr lvl="1">
              <a:lnSpc>
                <a:spcPct val="80000"/>
              </a:lnSpc>
            </a:pPr>
            <a:r>
              <a:rPr lang="en-US" altLang="en-US" sz="1400" dirty="0">
                <a:sym typeface="Wingdings" charset="2"/>
              </a:rPr>
              <a:t>Enhancement of Scrum by Mike </a:t>
            </a:r>
            <a:r>
              <a:rPr lang="en-US" altLang="en-US" sz="1400" dirty="0" err="1">
                <a:sym typeface="Wingdings" charset="2"/>
              </a:rPr>
              <a:t>Beedle</a:t>
            </a:r>
            <a:r>
              <a:rPr lang="en-US" altLang="en-US" sz="1400" dirty="0">
                <a:sym typeface="Wingdings" charset="2"/>
              </a:rPr>
              <a:t> &amp; combination of Scrum with Extreme Programming</a:t>
            </a:r>
          </a:p>
          <a:p>
            <a:pPr>
              <a:lnSpc>
                <a:spcPct val="80000"/>
              </a:lnSpc>
            </a:pPr>
            <a:endParaRPr lang="en-US" altLang="en-US" sz="1400" dirty="0">
              <a:solidFill>
                <a:srgbClr val="99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1600" b="1" dirty="0"/>
              <a:t>1996: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en-US" sz="1400" dirty="0"/>
              <a:t>introduction of Scrum at OOPSLA conference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en-US" sz="1400" dirty="0"/>
          </a:p>
          <a:p>
            <a:pPr>
              <a:lnSpc>
                <a:spcPct val="80000"/>
              </a:lnSpc>
            </a:pPr>
            <a:r>
              <a:rPr lang="en-US" altLang="en-US" sz="1600" b="1" dirty="0"/>
              <a:t>2001: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en-US" sz="1400" dirty="0"/>
              <a:t>publication “Agile Software Development with Scrum” by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en-US" sz="1400" dirty="0"/>
              <a:t>Ken </a:t>
            </a:r>
            <a:r>
              <a:rPr lang="en-US" altLang="en-US" sz="1400" dirty="0" err="1"/>
              <a:t>Schwaber</a:t>
            </a:r>
            <a:r>
              <a:rPr lang="en-US" altLang="en-US" sz="1400" dirty="0"/>
              <a:t> &amp; Mike </a:t>
            </a:r>
            <a:r>
              <a:rPr lang="en-US" altLang="en-US" sz="1400" dirty="0" err="1"/>
              <a:t>Beedle</a:t>
            </a:r>
            <a:endParaRPr lang="en-US" altLang="en-US" sz="1400" dirty="0"/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en-US" sz="1400" dirty="0"/>
          </a:p>
          <a:p>
            <a:pPr>
              <a:lnSpc>
                <a:spcPct val="80000"/>
              </a:lnSpc>
              <a:buFont typeface="Wingdings" charset="2"/>
              <a:buChar char="à"/>
            </a:pPr>
            <a:r>
              <a:rPr lang="en-US" altLang="en-US" sz="1400" dirty="0">
                <a:sym typeface="Wingdings" charset="2"/>
              </a:rPr>
              <a:t>Successful appliance of Scrum in over 50 companies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1400" dirty="0"/>
              <a:t>	Founders are members in the Agile Alliance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117</TotalTime>
  <Words>1694</Words>
  <Application>Microsoft Macintosh PowerPoint</Application>
  <PresentationFormat>Widescreen</PresentationFormat>
  <Paragraphs>278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 Unicode MS</vt:lpstr>
      <vt:lpstr>Gill Sans</vt:lpstr>
      <vt:lpstr>Gill Sans MT</vt:lpstr>
      <vt:lpstr>Songti TC</vt:lpstr>
      <vt:lpstr>ヒラギノ角ゴ Pro W3</vt:lpstr>
      <vt:lpstr>等线</vt:lpstr>
      <vt:lpstr>等线 Light</vt:lpstr>
      <vt:lpstr>Arial</vt:lpstr>
      <vt:lpstr>Comic Sans MS</vt:lpstr>
      <vt:lpstr>Tahoma</vt:lpstr>
      <vt:lpstr>Times New Roman</vt:lpstr>
      <vt:lpstr>Wingdings</vt:lpstr>
      <vt:lpstr>Gallery</vt:lpstr>
      <vt:lpstr>Agile SCRUM Methodology</vt:lpstr>
      <vt:lpstr>Agile Manifesto </vt:lpstr>
      <vt:lpstr>AGAIN</vt:lpstr>
      <vt:lpstr>Agile Methods</vt:lpstr>
      <vt:lpstr>Agile Alliance</vt:lpstr>
      <vt:lpstr>Scrum</vt:lpstr>
      <vt:lpstr>Tao Te Ching（17）</vt:lpstr>
      <vt:lpstr>Scrum in 100 words</vt:lpstr>
      <vt:lpstr>History of Scrum</vt:lpstr>
      <vt:lpstr>Characteristics</vt:lpstr>
      <vt:lpstr>HOW does SCRUM WORK?</vt:lpstr>
      <vt:lpstr>Sprints</vt:lpstr>
      <vt:lpstr>No changes during the sprint</vt:lpstr>
      <vt:lpstr>Scrum Framework</vt:lpstr>
      <vt:lpstr>Product Owner</vt:lpstr>
      <vt:lpstr>The Scrum Master</vt:lpstr>
      <vt:lpstr>Scrum Team</vt:lpstr>
      <vt:lpstr>Ceremonies</vt:lpstr>
      <vt:lpstr>Spring Planning Meeting</vt:lpstr>
      <vt:lpstr>Parts of Sprint Planning Meeting</vt:lpstr>
      <vt:lpstr>Pre-Project/Kickoff Meeting</vt:lpstr>
      <vt:lpstr>Sprint</vt:lpstr>
      <vt:lpstr>Daily Scrum</vt:lpstr>
      <vt:lpstr>Daily Scrum</vt:lpstr>
      <vt:lpstr>Scrum FAQs</vt:lpstr>
      <vt:lpstr>Sprint Review Meeting</vt:lpstr>
      <vt:lpstr>Sprint Retrospective Meeting</vt:lpstr>
      <vt:lpstr>Product Backlog</vt:lpstr>
      <vt:lpstr>Product Backlog</vt:lpstr>
      <vt:lpstr>Sample Product Backlog</vt:lpstr>
      <vt:lpstr>From Sprint Goal to Sprint Backlog</vt:lpstr>
      <vt:lpstr>Sprint Backlog during the Sprint</vt:lpstr>
      <vt:lpstr>Sprint Backlog</vt:lpstr>
      <vt:lpstr>Sprint Backlog</vt:lpstr>
      <vt:lpstr>Sprint Burn down Chart</vt:lpstr>
      <vt:lpstr>Information Radiator</vt:lpstr>
      <vt:lpstr>Sprint Burndown Chart</vt:lpstr>
      <vt:lpstr>Scalability of Scrum</vt:lpstr>
      <vt:lpstr>Scalability of Scrum</vt:lpstr>
      <vt:lpstr>Pros/Cons</vt:lpstr>
      <vt:lpstr>Credits &amp; References</vt:lpstr>
      <vt:lpstr>Tao Te Ching（17）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</dc:title>
  <dc:creator>邱娟</dc:creator>
  <cp:lastModifiedBy>邱娟</cp:lastModifiedBy>
  <cp:revision>76</cp:revision>
  <dcterms:created xsi:type="dcterms:W3CDTF">2016-08-17T13:22:01Z</dcterms:created>
  <dcterms:modified xsi:type="dcterms:W3CDTF">2016-08-17T15:23:07Z</dcterms:modified>
</cp:coreProperties>
</file>